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 id="2147483922" r:id="rId2"/>
    <p:sldMasterId id="2147483939" r:id="rId3"/>
    <p:sldMasterId id="2147483956" r:id="rId4"/>
    <p:sldMasterId id="2147483968" r:id="rId5"/>
  </p:sldMasterIdLst>
  <p:notesMasterIdLst>
    <p:notesMasterId r:id="rId50"/>
  </p:notesMasterIdLst>
  <p:sldIdLst>
    <p:sldId id="258" r:id="rId6"/>
    <p:sldId id="260" r:id="rId7"/>
    <p:sldId id="265" r:id="rId8"/>
    <p:sldId id="259" r:id="rId9"/>
    <p:sldId id="261" r:id="rId10"/>
    <p:sldId id="257" r:id="rId11"/>
    <p:sldId id="262" r:id="rId12"/>
    <p:sldId id="263" r:id="rId13"/>
    <p:sldId id="264" r:id="rId14"/>
    <p:sldId id="266" r:id="rId15"/>
    <p:sldId id="267" r:id="rId16"/>
    <p:sldId id="271" r:id="rId17"/>
    <p:sldId id="268" r:id="rId18"/>
    <p:sldId id="269" r:id="rId19"/>
    <p:sldId id="270" r:id="rId20"/>
    <p:sldId id="273" r:id="rId21"/>
    <p:sldId id="275" r:id="rId22"/>
    <p:sldId id="276" r:id="rId23"/>
    <p:sldId id="277" r:id="rId24"/>
    <p:sldId id="278" r:id="rId25"/>
    <p:sldId id="279" r:id="rId26"/>
    <p:sldId id="280" r:id="rId27"/>
    <p:sldId id="281" r:id="rId28"/>
    <p:sldId id="283" r:id="rId29"/>
    <p:sldId id="284" r:id="rId30"/>
    <p:sldId id="285" r:id="rId31"/>
    <p:sldId id="282"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27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78"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2B5A5F-E861-44D2-A64E-1E521DC9E92F}" type="datetimeFigureOut">
              <a:rPr lang="en-US" smtClean="0"/>
              <a:t>4/19/2024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09D66-2179-49B2-B9EC-027AB645E427}" type="slidenum">
              <a:rPr lang="en-US" smtClean="0"/>
              <a:t>‹#›</a:t>
            </a:fld>
            <a:endParaRPr lang="en-US"/>
          </a:p>
        </p:txBody>
      </p:sp>
    </p:spTree>
    <p:extLst>
      <p:ext uri="{BB962C8B-B14F-4D97-AF65-F5344CB8AC3E}">
        <p14:creationId xmlns:p14="http://schemas.microsoft.com/office/powerpoint/2010/main" val="390671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09D66-2179-49B2-B9EC-027AB645E427}" type="slidenum">
              <a:rPr lang="en-US" smtClean="0"/>
              <a:t>41</a:t>
            </a:fld>
            <a:endParaRPr lang="en-US"/>
          </a:p>
        </p:txBody>
      </p:sp>
    </p:spTree>
    <p:extLst>
      <p:ext uri="{BB962C8B-B14F-4D97-AF65-F5344CB8AC3E}">
        <p14:creationId xmlns:p14="http://schemas.microsoft.com/office/powerpoint/2010/main" val="425329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09D66-2179-49B2-B9EC-027AB645E427}" type="slidenum">
              <a:rPr lang="en-US" smtClean="0"/>
              <a:t>44</a:t>
            </a:fld>
            <a:endParaRPr lang="en-US"/>
          </a:p>
        </p:txBody>
      </p:sp>
    </p:spTree>
    <p:extLst>
      <p:ext uri="{BB962C8B-B14F-4D97-AF65-F5344CB8AC3E}">
        <p14:creationId xmlns:p14="http://schemas.microsoft.com/office/powerpoint/2010/main" val="295789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624478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68393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0522033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9593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101206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51037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111397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1753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518908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673394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4137363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4987145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163675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97001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255126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4568782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2C8DA-8120-4E1C-84C5-98AD2F64BC46}"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678850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877938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629325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3095717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210987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72039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3980706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268581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4009019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42265882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34309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6783630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3348548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6977370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9877026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852340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606113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9732326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2C8DA-8120-4E1C-84C5-98AD2F64BC46}"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0032365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3595921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7074711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5033368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E222E76-EA03-4D7A-9BEE-5FF5BF6B3B8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200214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1492344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E222E76-EA03-4D7A-9BEE-5FF5BF6B3B8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311932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782980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6311902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646661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2943323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90262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7420369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0073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9927948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7967283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4046979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40163555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E222E76-EA03-4D7A-9BEE-5FF5BF6B3B87}" type="slidenum">
              <a:rPr lang="en-US" smtClean="0"/>
              <a:t>‹#›</a:t>
            </a:fld>
            <a:endParaRPr lang="en-US"/>
          </a:p>
        </p:txBody>
      </p:sp>
    </p:spTree>
    <p:extLst>
      <p:ext uri="{BB962C8B-B14F-4D97-AF65-F5344CB8AC3E}">
        <p14:creationId xmlns:p14="http://schemas.microsoft.com/office/powerpoint/2010/main" val="19325931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1452249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141852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6481557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613105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2B5D-C7A2-4EA1-AC56-08604E510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2461F2-B005-4B65-AC9C-1717C16EE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84ADD1-E0E0-4F78-A253-F988CC6A85E6}"/>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D4DC3353-17DF-4C3D-827D-17A683F53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7E02BF-D903-4BA0-B180-523261A65EC3}"/>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8433374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2B09-CFD6-4585-9274-19ED293C04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DC726-F83D-479F-AF22-444F6836A5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C3B1D-D981-48C4-88F7-52996F0A8E91}"/>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FE6EE8B1-35B4-4293-A5F1-FFC65A5C1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F1D94B-0044-45A4-9219-F7419538FE4F}"/>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37573950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8227-30E5-4BA0-8121-E67BE59631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57487D-692B-4E8A-A311-72EDAFEBDD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0B9C72-F237-403F-BD29-CF4F490C2BB0}"/>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55DD6A1F-F71F-49BA-965A-481C88AA6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C0385C-1C52-4D1B-A728-7745C2310D32}"/>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5679742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DFED-1554-4C35-90D1-31B7C593C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7449CB-6D2E-4ED8-9FDA-20BE1AF639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250E0E-7446-4ACA-B146-78E653C2A5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CA4CA5-C113-4FB3-BF78-4F7384476F79}"/>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a:extLst>
              <a:ext uri="{FF2B5EF4-FFF2-40B4-BE49-F238E27FC236}">
                <a16:creationId xmlns:a16="http://schemas.microsoft.com/office/drawing/2014/main" id="{13BC093A-6E78-48C3-A791-D4734D60C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96F17-4209-45EF-9D74-4CFC8AC2534A}"/>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9346653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3DB97-E8F4-434C-8F73-F9AF8326D8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B3E365-BBFE-43B7-9C9A-E3460B106D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9D2D1A-2D26-4C9B-913A-BA525B3D60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917C1B-7CDA-4946-AC3C-C4895074F0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C32CE2-4553-4BCD-AD0E-4463E8094C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947366-CBE1-49F0-886C-4123D5198C0D}"/>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8" name="Footer Placeholder 7">
            <a:extLst>
              <a:ext uri="{FF2B5EF4-FFF2-40B4-BE49-F238E27FC236}">
                <a16:creationId xmlns:a16="http://schemas.microsoft.com/office/drawing/2014/main" id="{7E0F37C8-F632-4B23-8969-C8C2AC350A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39AEC7-0F45-4A37-8EEF-5D3A7948B3F4}"/>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77809289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B952-7B6D-476E-824C-05AE0A94D3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68B39D-A752-43BC-9E24-434010330F64}"/>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4" name="Footer Placeholder 3">
            <a:extLst>
              <a:ext uri="{FF2B5EF4-FFF2-40B4-BE49-F238E27FC236}">
                <a16:creationId xmlns:a16="http://schemas.microsoft.com/office/drawing/2014/main" id="{E8C4AC6B-F2BB-46C0-AE8A-3A1C89D0F3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A8EE35C-4345-4E95-A247-E4CE81E12744}"/>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42538053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FC881C-A112-4D76-8B02-90B19EDAC420}"/>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3" name="Footer Placeholder 2">
            <a:extLst>
              <a:ext uri="{FF2B5EF4-FFF2-40B4-BE49-F238E27FC236}">
                <a16:creationId xmlns:a16="http://schemas.microsoft.com/office/drawing/2014/main" id="{45587EEA-BA10-43AB-8280-F7F8C8B5B5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1E9FCF-E666-42D9-BE1F-49C91C8F45AB}"/>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160707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6AC1-8BFC-48DF-B3A0-F581DA397F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AA6A10-DBAF-4166-8D18-DC98A48E37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4B8505-D89F-46A3-B207-D11CC88E7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01AA8-78AA-49DD-8EBB-419C27DE308C}"/>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a:extLst>
              <a:ext uri="{FF2B5EF4-FFF2-40B4-BE49-F238E27FC236}">
                <a16:creationId xmlns:a16="http://schemas.microsoft.com/office/drawing/2014/main" id="{E539C9CC-F517-4E58-AF8D-3B5FF67574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05109B-F80B-4EA6-8966-E25B16C714FA}"/>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0997466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43AF9-3AB4-4129-9E0C-EA38D46029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1C98-EEEE-434A-A8C8-35006EE0EF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47C76D-98C9-475A-BB4E-39AF60D266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BA6E33-55FC-47D0-8317-D4BA60870281}"/>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a:extLst>
              <a:ext uri="{FF2B5EF4-FFF2-40B4-BE49-F238E27FC236}">
                <a16:creationId xmlns:a16="http://schemas.microsoft.com/office/drawing/2014/main" id="{53B281B3-0CE7-457D-AACC-3833752CC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412784-E515-46B6-8C7F-C5B6A5E2FDAC}"/>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592277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D2C8DA-8120-4E1C-84C5-98AD2F64BC46}" type="datetimeFigureOut">
              <a:rPr lang="en-US" smtClean="0"/>
              <a:t>4/19/2024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3052765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D8BF-AE8F-47AB-BDDC-22C4611854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95C4D3-DE8C-401A-A0C4-8B55C5C5DE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46E2C-BA96-493A-8652-7DDE0A009171}"/>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4B0F5532-EB3A-4B10-AB40-B2573F71DE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B28D3-9548-4B84-BBB5-840C8A7D8552}"/>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2115496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4823A0-A7DA-4059-B0B6-E9389679D3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C1F900-0A9D-4A06-A54A-8F6D2A0296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135C4-AC0E-4F0F-8686-BF89A73E8549}"/>
              </a:ext>
            </a:extLst>
          </p:cNvPr>
          <p:cNvSpPr>
            <a:spLocks noGrp="1"/>
          </p:cNvSpPr>
          <p:nvPr>
            <p:ph type="dt" sz="half" idx="10"/>
          </p:nvPr>
        </p:nvSpPr>
        <p:spPr/>
        <p:txBody>
          <a:body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5BF6E0FC-E459-4431-BB7B-7A965AC51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BCD73A-44E0-4C23-8277-ED925BA280B7}"/>
              </a:ext>
            </a:extLst>
          </p:cNvPr>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660121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15657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D2C8DA-8120-4E1C-84C5-98AD2F64BC46}" type="datetimeFigureOut">
              <a:rPr lang="en-US" smtClean="0"/>
              <a:t>4/19/2024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222E76-EA03-4D7A-9BEE-5FF5BF6B3B87}" type="slidenum">
              <a:rPr lang="en-US" smtClean="0"/>
              <a:t>‹#›</a:t>
            </a:fld>
            <a:endParaRPr lang="en-US"/>
          </a:p>
        </p:txBody>
      </p:sp>
    </p:spTree>
    <p:extLst>
      <p:ext uri="{BB962C8B-B14F-4D97-AF65-F5344CB8AC3E}">
        <p14:creationId xmlns:p14="http://schemas.microsoft.com/office/powerpoint/2010/main" val="2719499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theme" Target="../theme/theme3.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4.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theme" Target="../theme/theme5.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DD2C8DA-8120-4E1C-84C5-98AD2F64BC46}" type="datetimeFigureOut">
              <a:rPr lang="en-US" smtClean="0"/>
              <a:t>4/19/2024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E222E76-EA03-4D7A-9BEE-5FF5BF6B3B87}" type="slidenum">
              <a:rPr lang="en-US" smtClean="0"/>
              <a:t>‹#›</a:t>
            </a:fld>
            <a:endParaRPr lang="en-US"/>
          </a:p>
        </p:txBody>
      </p:sp>
    </p:spTree>
    <p:extLst>
      <p:ext uri="{BB962C8B-B14F-4D97-AF65-F5344CB8AC3E}">
        <p14:creationId xmlns:p14="http://schemas.microsoft.com/office/powerpoint/2010/main" val="3389234349"/>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DD2C8DA-8120-4E1C-84C5-98AD2F64BC46}" type="datetimeFigureOut">
              <a:rPr lang="en-US" smtClean="0"/>
              <a:t>4/19/2024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222E76-EA03-4D7A-9BEE-5FF5BF6B3B87}" type="slidenum">
              <a:rPr lang="en-US" smtClean="0"/>
              <a:t>‹#›</a:t>
            </a:fld>
            <a:endParaRPr lang="en-US"/>
          </a:p>
        </p:txBody>
      </p:sp>
    </p:spTree>
    <p:extLst>
      <p:ext uri="{BB962C8B-B14F-4D97-AF65-F5344CB8AC3E}">
        <p14:creationId xmlns:p14="http://schemas.microsoft.com/office/powerpoint/2010/main" val="2238122761"/>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DD2C8DA-8120-4E1C-84C5-98AD2F64BC46}" type="datetimeFigureOut">
              <a:rPr lang="en-US" smtClean="0"/>
              <a:t>4/19/2024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E222E76-EA03-4D7A-9BEE-5FF5BF6B3B87}" type="slidenum">
              <a:rPr lang="en-US" smtClean="0"/>
              <a:t>‹#›</a:t>
            </a:fld>
            <a:endParaRPr lang="en-US"/>
          </a:p>
        </p:txBody>
      </p:sp>
    </p:spTree>
    <p:extLst>
      <p:ext uri="{BB962C8B-B14F-4D97-AF65-F5344CB8AC3E}">
        <p14:creationId xmlns:p14="http://schemas.microsoft.com/office/powerpoint/2010/main" val="780301001"/>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7DD2C8DA-8120-4E1C-84C5-98AD2F64BC46}" type="datetimeFigureOut">
              <a:rPr lang="en-US" smtClean="0"/>
              <a:t>4/19/2024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E222E76-EA03-4D7A-9BEE-5FF5BF6B3B8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9136825"/>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D6CF38-BFDA-443D-A67F-BA57A8BB89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069C0-B7BE-408F-979D-E248597D7F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6B079-810B-4863-B707-F1DC7AEB1B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D2C8DA-8120-4E1C-84C5-98AD2F64BC46}" type="datetimeFigureOut">
              <a:rPr lang="en-US" smtClean="0"/>
              <a:t>4/19/2024</a:t>
            </a:fld>
            <a:endParaRPr lang="en-US"/>
          </a:p>
        </p:txBody>
      </p:sp>
      <p:sp>
        <p:nvSpPr>
          <p:cNvPr id="5" name="Footer Placeholder 4">
            <a:extLst>
              <a:ext uri="{FF2B5EF4-FFF2-40B4-BE49-F238E27FC236}">
                <a16:creationId xmlns:a16="http://schemas.microsoft.com/office/drawing/2014/main" id="{7254BD37-2933-4F28-AC06-2C770A0FF2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28BDE5-5B79-491A-81A9-F01E289E7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222E76-EA03-4D7A-9BEE-5FF5BF6B3B87}" type="slidenum">
              <a:rPr lang="en-US" smtClean="0"/>
              <a:t>‹#›</a:t>
            </a:fld>
            <a:endParaRPr lang="en-US"/>
          </a:p>
        </p:txBody>
      </p:sp>
    </p:spTree>
    <p:extLst>
      <p:ext uri="{BB962C8B-B14F-4D97-AF65-F5344CB8AC3E}">
        <p14:creationId xmlns:p14="http://schemas.microsoft.com/office/powerpoint/2010/main" val="4193778255"/>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3.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6.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7.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7.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7.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64.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Magnetic Fields (Chapter 28)</a:t>
            </a:r>
          </a:p>
        </p:txBody>
      </p:sp>
    </p:spTree>
    <p:extLst>
      <p:ext uri="{BB962C8B-B14F-4D97-AF65-F5344CB8AC3E}">
        <p14:creationId xmlns:p14="http://schemas.microsoft.com/office/powerpoint/2010/main" val="4019808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Magnetic Field Lines</a:t>
            </a:r>
          </a:p>
        </p:txBody>
      </p:sp>
      <p:pic>
        <p:nvPicPr>
          <p:cNvPr id="5" name="Content Placeholder 3"/>
          <p:cNvPicPr>
            <a:picLocks noChangeAspect="1"/>
          </p:cNvPicPr>
          <p:nvPr/>
        </p:nvPicPr>
        <p:blipFill>
          <a:blip r:embed="rId2"/>
          <a:stretch>
            <a:fillRect/>
          </a:stretch>
        </p:blipFill>
        <p:spPr>
          <a:xfrm>
            <a:off x="677334" y="1512749"/>
            <a:ext cx="8596312" cy="1476985"/>
          </a:xfrm>
          <a:prstGeom prst="rect">
            <a:avLst/>
          </a:prstGeom>
        </p:spPr>
      </p:pic>
      <p:pic>
        <p:nvPicPr>
          <p:cNvPr id="7" name="Picture 6"/>
          <p:cNvPicPr>
            <a:picLocks noChangeAspect="1"/>
          </p:cNvPicPr>
          <p:nvPr/>
        </p:nvPicPr>
        <p:blipFill>
          <a:blip r:embed="rId3"/>
          <a:stretch>
            <a:fillRect/>
          </a:stretch>
        </p:blipFill>
        <p:spPr>
          <a:xfrm>
            <a:off x="1138989" y="3385298"/>
            <a:ext cx="1636296" cy="2237046"/>
          </a:xfrm>
          <a:prstGeom prst="rect">
            <a:avLst/>
          </a:prstGeom>
        </p:spPr>
      </p:pic>
      <p:pic>
        <p:nvPicPr>
          <p:cNvPr id="8" name="Picture 7"/>
          <p:cNvPicPr>
            <a:picLocks noChangeAspect="1"/>
          </p:cNvPicPr>
          <p:nvPr/>
        </p:nvPicPr>
        <p:blipFill>
          <a:blip r:embed="rId4"/>
          <a:stretch>
            <a:fillRect/>
          </a:stretch>
        </p:blipFill>
        <p:spPr>
          <a:xfrm>
            <a:off x="3657601" y="3385298"/>
            <a:ext cx="4487280" cy="2538438"/>
          </a:xfrm>
          <a:prstGeom prst="rect">
            <a:avLst/>
          </a:prstGeom>
        </p:spPr>
      </p:pic>
    </p:spTree>
    <p:extLst>
      <p:ext uri="{BB962C8B-B14F-4D97-AF65-F5344CB8AC3E}">
        <p14:creationId xmlns:p14="http://schemas.microsoft.com/office/powerpoint/2010/main" val="4252826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Magnetic force on a moving charged particle (Problem)</a:t>
            </a:r>
          </a:p>
        </p:txBody>
      </p:sp>
      <p:pic>
        <p:nvPicPr>
          <p:cNvPr id="4" name="Content Placeholder 3"/>
          <p:cNvPicPr>
            <a:picLocks noGrp="1" noChangeAspect="1"/>
          </p:cNvPicPr>
          <p:nvPr>
            <p:ph idx="1"/>
          </p:nvPr>
        </p:nvPicPr>
        <p:blipFill>
          <a:blip r:embed="rId2"/>
          <a:stretch>
            <a:fillRect/>
          </a:stretch>
        </p:blipFill>
        <p:spPr>
          <a:xfrm>
            <a:off x="677863" y="2612823"/>
            <a:ext cx="8596312" cy="2976966"/>
          </a:xfrm>
          <a:prstGeom prst="rect">
            <a:avLst/>
          </a:prstGeom>
        </p:spPr>
      </p:pic>
    </p:spTree>
    <p:extLst>
      <p:ext uri="{BB962C8B-B14F-4D97-AF65-F5344CB8AC3E}">
        <p14:creationId xmlns:p14="http://schemas.microsoft.com/office/powerpoint/2010/main" val="344044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Continued…</a:t>
            </a:r>
          </a:p>
        </p:txBody>
      </p:sp>
      <p:pic>
        <p:nvPicPr>
          <p:cNvPr id="4" name="Content Placeholder 3"/>
          <p:cNvPicPr>
            <a:picLocks noGrp="1" noChangeAspect="1"/>
          </p:cNvPicPr>
          <p:nvPr>
            <p:ph idx="1"/>
          </p:nvPr>
        </p:nvPicPr>
        <p:blipFill>
          <a:blip r:embed="rId2"/>
          <a:stretch>
            <a:fillRect/>
          </a:stretch>
        </p:blipFill>
        <p:spPr>
          <a:xfrm>
            <a:off x="1994822" y="2160588"/>
            <a:ext cx="5962393" cy="3881437"/>
          </a:xfrm>
          <a:prstGeom prst="rect">
            <a:avLst/>
          </a:prstGeom>
        </p:spPr>
      </p:pic>
    </p:spTree>
    <p:extLst>
      <p:ext uri="{BB962C8B-B14F-4D97-AF65-F5344CB8AC3E}">
        <p14:creationId xmlns:p14="http://schemas.microsoft.com/office/powerpoint/2010/main" val="37122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Continued…</a:t>
            </a:r>
          </a:p>
        </p:txBody>
      </p:sp>
      <p:pic>
        <p:nvPicPr>
          <p:cNvPr id="4" name="Content Placeholder 3"/>
          <p:cNvPicPr>
            <a:picLocks noGrp="1" noChangeAspect="1"/>
          </p:cNvPicPr>
          <p:nvPr>
            <p:ph idx="1"/>
          </p:nvPr>
        </p:nvPicPr>
        <p:blipFill>
          <a:blip r:embed="rId2"/>
          <a:stretch>
            <a:fillRect/>
          </a:stretch>
        </p:blipFill>
        <p:spPr>
          <a:xfrm>
            <a:off x="677690" y="2295654"/>
            <a:ext cx="8596312" cy="1750421"/>
          </a:xfrm>
          <a:prstGeom prst="rect">
            <a:avLst/>
          </a:prstGeom>
        </p:spPr>
      </p:pic>
    </p:spTree>
    <p:extLst>
      <p:ext uri="{BB962C8B-B14F-4D97-AF65-F5344CB8AC3E}">
        <p14:creationId xmlns:p14="http://schemas.microsoft.com/office/powerpoint/2010/main" val="3696360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Continued…</a:t>
            </a:r>
          </a:p>
        </p:txBody>
      </p:sp>
      <p:pic>
        <p:nvPicPr>
          <p:cNvPr id="4" name="Content Placeholder 3"/>
          <p:cNvPicPr>
            <a:picLocks noGrp="1" noChangeAspect="1"/>
          </p:cNvPicPr>
          <p:nvPr>
            <p:ph idx="1"/>
          </p:nvPr>
        </p:nvPicPr>
        <p:blipFill>
          <a:blip r:embed="rId2"/>
          <a:stretch>
            <a:fillRect/>
          </a:stretch>
        </p:blipFill>
        <p:spPr>
          <a:xfrm>
            <a:off x="2179812" y="2160588"/>
            <a:ext cx="5592413" cy="3881437"/>
          </a:xfrm>
          <a:prstGeom prst="rect">
            <a:avLst/>
          </a:prstGeom>
        </p:spPr>
      </p:pic>
    </p:spTree>
    <p:extLst>
      <p:ext uri="{BB962C8B-B14F-4D97-AF65-F5344CB8AC3E}">
        <p14:creationId xmlns:p14="http://schemas.microsoft.com/office/powerpoint/2010/main" val="275859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Continued…</a:t>
            </a:r>
          </a:p>
        </p:txBody>
      </p:sp>
      <p:pic>
        <p:nvPicPr>
          <p:cNvPr id="4" name="Content Placeholder 3"/>
          <p:cNvPicPr>
            <a:picLocks noGrp="1" noChangeAspect="1"/>
          </p:cNvPicPr>
          <p:nvPr>
            <p:ph idx="1"/>
          </p:nvPr>
        </p:nvPicPr>
        <p:blipFill>
          <a:blip r:embed="rId2"/>
          <a:stretch>
            <a:fillRect/>
          </a:stretch>
        </p:blipFill>
        <p:spPr>
          <a:xfrm>
            <a:off x="677690" y="2250130"/>
            <a:ext cx="8596312" cy="1071448"/>
          </a:xfrm>
          <a:prstGeom prst="rect">
            <a:avLst/>
          </a:prstGeom>
        </p:spPr>
      </p:pic>
      <p:pic>
        <p:nvPicPr>
          <p:cNvPr id="5" name="Picture 4"/>
          <p:cNvPicPr>
            <a:picLocks noChangeAspect="1"/>
          </p:cNvPicPr>
          <p:nvPr/>
        </p:nvPicPr>
        <p:blipFill>
          <a:blip r:embed="rId3"/>
          <a:stretch>
            <a:fillRect/>
          </a:stretch>
        </p:blipFill>
        <p:spPr>
          <a:xfrm>
            <a:off x="677334" y="4120047"/>
            <a:ext cx="8596668" cy="1141764"/>
          </a:xfrm>
          <a:prstGeom prst="rect">
            <a:avLst/>
          </a:prstGeom>
        </p:spPr>
      </p:pic>
    </p:spTree>
    <p:extLst>
      <p:ext uri="{BB962C8B-B14F-4D97-AF65-F5344CB8AC3E}">
        <p14:creationId xmlns:p14="http://schemas.microsoft.com/office/powerpoint/2010/main" val="2274676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US" dirty="0"/>
              <a:t>Magnetic Force on a Current-Carrying wire (Chapter 28)</a:t>
            </a:r>
          </a:p>
        </p:txBody>
      </p:sp>
    </p:spTree>
    <p:extLst>
      <p:ext uri="{BB962C8B-B14F-4D97-AF65-F5344CB8AC3E}">
        <p14:creationId xmlns:p14="http://schemas.microsoft.com/office/powerpoint/2010/main" val="3807066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85000" lnSpcReduction="10000"/>
          </a:bodyPr>
          <a:lstStyle/>
          <a:p>
            <a:pPr marL="0" indent="0">
              <a:buNone/>
            </a:pPr>
            <a:r>
              <a:rPr lang="en-US" dirty="0"/>
              <a:t>In Fig. 28-14a, a vertical wire, carrying no current and fixed in place at both ends, extends through the gap between the vertical pole faces of a magnet. The magnetic field between the faces is directed outward from the page. In Fig. 28-14b, a current is sent upward through the wire; the wire deflects to the right. In Fig. 28-14c, we reverse the direction of the current and the wire deflects to the left.</a:t>
            </a:r>
          </a:p>
        </p:txBody>
      </p:sp>
      <p:pic>
        <p:nvPicPr>
          <p:cNvPr id="5" name="Content Placeholder 4"/>
          <p:cNvPicPr>
            <a:picLocks noGrp="1" noChangeAspect="1"/>
          </p:cNvPicPr>
          <p:nvPr>
            <p:ph sz="half" idx="2"/>
          </p:nvPr>
        </p:nvPicPr>
        <p:blipFill>
          <a:blip r:embed="rId2"/>
          <a:stretch>
            <a:fillRect/>
          </a:stretch>
        </p:blipFill>
        <p:spPr>
          <a:xfrm>
            <a:off x="7355176" y="2097088"/>
            <a:ext cx="3506788" cy="4592648"/>
          </a:xfrm>
          <a:prstGeom prst="rect">
            <a:avLst/>
          </a:prstGeom>
        </p:spPr>
      </p:pic>
    </p:spTree>
    <p:extLst>
      <p:ext uri="{BB962C8B-B14F-4D97-AF65-F5344CB8AC3E}">
        <p14:creationId xmlns:p14="http://schemas.microsoft.com/office/powerpoint/2010/main" val="1185595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a:stretch>
            <a:fillRect/>
          </a:stretch>
        </p:blipFill>
        <p:spPr>
          <a:xfrm>
            <a:off x="7844589" y="320842"/>
            <a:ext cx="4010527" cy="5249362"/>
          </a:xfrm>
          <a:prstGeom prst="rect">
            <a:avLst/>
          </a:prstGeom>
        </p:spPr>
      </p:pic>
      <p:pic>
        <p:nvPicPr>
          <p:cNvPr id="12" name="Content Placeholder 11"/>
          <p:cNvPicPr>
            <a:picLocks noGrp="1" noChangeAspect="1"/>
          </p:cNvPicPr>
          <p:nvPr>
            <p:ph sz="half" idx="1"/>
          </p:nvPr>
        </p:nvPicPr>
        <p:blipFill>
          <a:blip r:embed="rId3"/>
          <a:stretch>
            <a:fillRect/>
          </a:stretch>
        </p:blipFill>
        <p:spPr>
          <a:xfrm>
            <a:off x="872708" y="747361"/>
            <a:ext cx="6121650" cy="4973840"/>
          </a:xfrm>
          <a:prstGeom prst="rect">
            <a:avLst/>
          </a:prstGeom>
        </p:spPr>
      </p:pic>
    </p:spTree>
    <p:extLst>
      <p:ext uri="{BB962C8B-B14F-4D97-AF65-F5344CB8AC3E}">
        <p14:creationId xmlns:p14="http://schemas.microsoft.com/office/powerpoint/2010/main" val="387111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Magnetic force on a wire carrying current </a:t>
            </a:r>
            <a:br>
              <a:rPr lang="en-US" dirty="0"/>
            </a:br>
            <a:r>
              <a:rPr lang="en-US" dirty="0"/>
              <a:t>(Problem)</a:t>
            </a:r>
          </a:p>
        </p:txBody>
      </p:sp>
      <p:pic>
        <p:nvPicPr>
          <p:cNvPr id="5" name="Content Placeholder 4"/>
          <p:cNvPicPr>
            <a:picLocks noGrp="1" noChangeAspect="1"/>
          </p:cNvPicPr>
          <p:nvPr>
            <p:ph sz="half" idx="1"/>
          </p:nvPr>
        </p:nvPicPr>
        <p:blipFill>
          <a:blip r:embed="rId2"/>
          <a:stretch>
            <a:fillRect/>
          </a:stretch>
        </p:blipFill>
        <p:spPr>
          <a:xfrm>
            <a:off x="2371056" y="2097088"/>
            <a:ext cx="7446712" cy="1813352"/>
          </a:xfrm>
          <a:prstGeom prst="rect">
            <a:avLst/>
          </a:prstGeom>
        </p:spPr>
      </p:pic>
      <p:pic>
        <p:nvPicPr>
          <p:cNvPr id="7" name="Content Placeholder 6"/>
          <p:cNvPicPr>
            <a:picLocks noGrp="1" noChangeAspect="1"/>
          </p:cNvPicPr>
          <p:nvPr>
            <p:ph sz="half" idx="2"/>
          </p:nvPr>
        </p:nvPicPr>
        <p:blipFill>
          <a:blip r:embed="rId3"/>
          <a:stretch>
            <a:fillRect/>
          </a:stretch>
        </p:blipFill>
        <p:spPr>
          <a:xfrm>
            <a:off x="3044824" y="4032785"/>
            <a:ext cx="6099176" cy="2757938"/>
          </a:xfrm>
          <a:prstGeom prst="rect">
            <a:avLst/>
          </a:prstGeom>
        </p:spPr>
      </p:pic>
    </p:spTree>
    <p:extLst>
      <p:ext uri="{BB962C8B-B14F-4D97-AF65-F5344CB8AC3E}">
        <p14:creationId xmlns:p14="http://schemas.microsoft.com/office/powerpoint/2010/main" val="3560561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Magnetic Field</a:t>
            </a:r>
            <a:br>
              <a:rPr lang="en-US" dirty="0"/>
            </a:br>
            <a:endParaRPr lang="en-US" dirty="0"/>
          </a:p>
        </p:txBody>
      </p:sp>
      <p:sp>
        <p:nvSpPr>
          <p:cNvPr id="3" name="Content Placeholder 2"/>
          <p:cNvSpPr>
            <a:spLocks noGrp="1"/>
          </p:cNvSpPr>
          <p:nvPr>
            <p:ph idx="1"/>
          </p:nvPr>
        </p:nvSpPr>
        <p:spPr/>
        <p:txBody>
          <a:bodyPr>
            <a:normAutofit/>
          </a:bodyPr>
          <a:lstStyle/>
          <a:p>
            <a:r>
              <a:rPr lang="en-US" dirty="0"/>
              <a:t>A magnetic field is a field of force produced by magnetic materials, moving electric charges, or changing electric fields.</a:t>
            </a:r>
          </a:p>
          <a:p>
            <a:r>
              <a:rPr lang="en-US" dirty="0"/>
              <a:t>It is space around a permanent magnet or moving charge particle where another magnetic material experiences a magnetic force. Its unit is Tesla. It is also measured in Gauss and is represented by the vector B. It is vector quantity</a:t>
            </a:r>
          </a:p>
          <a:p>
            <a:r>
              <a:rPr lang="en-US" dirty="0"/>
              <a:t>The direction of the Magnetic Field is characterized by the lines of magnetic field lines around any magnet (Permanent or electromagnet).</a:t>
            </a:r>
          </a:p>
          <a:p>
            <a:r>
              <a:rPr lang="en-US" dirty="0"/>
              <a:t>The direction of the tangent to a magnetic field line at any point gives the direction of B at that point</a:t>
            </a:r>
          </a:p>
        </p:txBody>
      </p:sp>
    </p:spTree>
    <p:extLst>
      <p:ext uri="{BB962C8B-B14F-4D97-AF65-F5344CB8AC3E}">
        <p14:creationId xmlns:p14="http://schemas.microsoft.com/office/powerpoint/2010/main" val="2814638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9262" y="466725"/>
            <a:ext cx="8753475" cy="5924550"/>
          </a:xfrm>
          <a:prstGeom prst="rect">
            <a:avLst/>
          </a:prstGeom>
        </p:spPr>
      </p:pic>
    </p:spTree>
    <p:extLst>
      <p:ext uri="{BB962C8B-B14F-4D97-AF65-F5344CB8AC3E}">
        <p14:creationId xmlns:p14="http://schemas.microsoft.com/office/powerpoint/2010/main" val="125664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4012" y="914400"/>
            <a:ext cx="8943975" cy="5029200"/>
          </a:xfrm>
          <a:prstGeom prst="rect">
            <a:avLst/>
          </a:prstGeom>
        </p:spPr>
      </p:pic>
    </p:spTree>
    <p:extLst>
      <p:ext uri="{BB962C8B-B14F-4D97-AF65-F5344CB8AC3E}">
        <p14:creationId xmlns:p14="http://schemas.microsoft.com/office/powerpoint/2010/main" val="1165460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50000"/>
            <a:lumOff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4954" y="1447800"/>
            <a:ext cx="9865971" cy="3396916"/>
          </a:xfrm>
        </p:spPr>
        <p:txBody>
          <a:bodyPr/>
          <a:lstStyle/>
          <a:p>
            <a:pPr algn="ctr"/>
            <a:r>
              <a:rPr lang="en-US" dirty="0"/>
              <a:t>Torque on a Current Loop</a:t>
            </a:r>
            <a:br>
              <a:rPr lang="en-US" dirty="0"/>
            </a:br>
            <a:r>
              <a:rPr lang="en-US" dirty="0"/>
              <a:t>(Chapter 28)</a:t>
            </a:r>
          </a:p>
        </p:txBody>
      </p:sp>
    </p:spTree>
    <p:extLst>
      <p:ext uri="{BB962C8B-B14F-4D97-AF65-F5344CB8AC3E}">
        <p14:creationId xmlns:p14="http://schemas.microsoft.com/office/powerpoint/2010/main" val="19125884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half" idx="1"/>
          </p:nvPr>
        </p:nvPicPr>
        <p:blipFill>
          <a:blip r:embed="rId2"/>
          <a:stretch>
            <a:fillRect/>
          </a:stretch>
        </p:blipFill>
        <p:spPr>
          <a:xfrm>
            <a:off x="162560" y="2857183"/>
            <a:ext cx="7539416" cy="2315210"/>
          </a:xfrm>
          <a:prstGeom prst="rect">
            <a:avLst/>
          </a:prstGeom>
        </p:spPr>
      </p:pic>
      <p:pic>
        <p:nvPicPr>
          <p:cNvPr id="5" name="Content Placeholder 4"/>
          <p:cNvPicPr>
            <a:picLocks noGrp="1" noChangeAspect="1"/>
          </p:cNvPicPr>
          <p:nvPr>
            <p:ph sz="half" idx="2"/>
          </p:nvPr>
        </p:nvPicPr>
        <p:blipFill>
          <a:blip r:embed="rId3"/>
          <a:stretch>
            <a:fillRect/>
          </a:stretch>
        </p:blipFill>
        <p:spPr>
          <a:xfrm>
            <a:off x="8116888" y="2125663"/>
            <a:ext cx="3600132" cy="3778250"/>
          </a:xfrm>
          <a:prstGeom prst="rect">
            <a:avLst/>
          </a:prstGeom>
        </p:spPr>
      </p:pic>
    </p:spTree>
    <p:extLst>
      <p:ext uri="{BB962C8B-B14F-4D97-AF65-F5344CB8AC3E}">
        <p14:creationId xmlns:p14="http://schemas.microsoft.com/office/powerpoint/2010/main" val="3732370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87705" y="270845"/>
            <a:ext cx="10216590" cy="6316310"/>
          </a:xfrm>
          <a:prstGeom prst="rect">
            <a:avLst/>
          </a:prstGeom>
        </p:spPr>
      </p:pic>
    </p:spTree>
    <p:extLst>
      <p:ext uri="{BB962C8B-B14F-4D97-AF65-F5344CB8AC3E}">
        <p14:creationId xmlns:p14="http://schemas.microsoft.com/office/powerpoint/2010/main" val="159609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7719" y="579064"/>
            <a:ext cx="10180322" cy="1432672"/>
          </a:xfrm>
          <a:prstGeom prst="rect">
            <a:avLst/>
          </a:prstGeom>
        </p:spPr>
      </p:pic>
      <p:pic>
        <p:nvPicPr>
          <p:cNvPr id="3" name="Picture 2"/>
          <p:cNvPicPr>
            <a:picLocks noChangeAspect="1"/>
          </p:cNvPicPr>
          <p:nvPr/>
        </p:nvPicPr>
        <p:blipFill>
          <a:blip r:embed="rId3"/>
          <a:stretch>
            <a:fillRect/>
          </a:stretch>
        </p:blipFill>
        <p:spPr>
          <a:xfrm>
            <a:off x="807719" y="2224722"/>
            <a:ext cx="10759442" cy="4145916"/>
          </a:xfrm>
          <a:prstGeom prst="rect">
            <a:avLst/>
          </a:prstGeom>
        </p:spPr>
      </p:pic>
    </p:spTree>
    <p:extLst>
      <p:ext uri="{BB962C8B-B14F-4D97-AF65-F5344CB8AC3E}">
        <p14:creationId xmlns:p14="http://schemas.microsoft.com/office/powerpoint/2010/main" val="290748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0062" y="2076450"/>
            <a:ext cx="11191875" cy="2705100"/>
          </a:xfrm>
          <a:prstGeom prst="rect">
            <a:avLst/>
          </a:prstGeom>
        </p:spPr>
      </p:pic>
    </p:spTree>
    <p:extLst>
      <p:ext uri="{BB962C8B-B14F-4D97-AF65-F5344CB8AC3E}">
        <p14:creationId xmlns:p14="http://schemas.microsoft.com/office/powerpoint/2010/main" val="1042715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9786" y="409819"/>
            <a:ext cx="7881050" cy="3183840"/>
          </a:xfrm>
          <a:prstGeom prst="rect">
            <a:avLst/>
          </a:prstGeom>
        </p:spPr>
      </p:pic>
      <p:pic>
        <p:nvPicPr>
          <p:cNvPr id="3" name="Picture 2"/>
          <p:cNvPicPr>
            <a:picLocks noChangeAspect="1"/>
          </p:cNvPicPr>
          <p:nvPr/>
        </p:nvPicPr>
        <p:blipFill>
          <a:blip r:embed="rId3"/>
          <a:stretch>
            <a:fillRect/>
          </a:stretch>
        </p:blipFill>
        <p:spPr>
          <a:xfrm>
            <a:off x="4421068" y="3507084"/>
            <a:ext cx="3818486" cy="3350916"/>
          </a:xfrm>
          <a:prstGeom prst="rect">
            <a:avLst/>
          </a:prstGeom>
        </p:spPr>
      </p:pic>
    </p:spTree>
    <p:extLst>
      <p:ext uri="{BB962C8B-B14F-4D97-AF65-F5344CB8AC3E}">
        <p14:creationId xmlns:p14="http://schemas.microsoft.com/office/powerpoint/2010/main" val="2704774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8938-C6E9-4976-86F2-128B6ED128E4}"/>
              </a:ext>
            </a:extLst>
          </p:cNvPr>
          <p:cNvSpPr>
            <a:spLocks noGrp="1"/>
          </p:cNvSpPr>
          <p:nvPr>
            <p:ph type="ctrTitle"/>
          </p:nvPr>
        </p:nvSpPr>
        <p:spPr/>
        <p:txBody>
          <a:bodyPr>
            <a:normAutofit fontScale="90000"/>
          </a:bodyPr>
          <a:lstStyle/>
          <a:p>
            <a:pPr algn="ctr"/>
            <a:r>
              <a:rPr lang="en-US" dirty="0"/>
              <a:t>Faraday’s Law of Electromagnetic Induction</a:t>
            </a:r>
            <a:br>
              <a:rPr lang="en-US" dirty="0"/>
            </a:br>
            <a:r>
              <a:rPr lang="en-US" dirty="0"/>
              <a:t>Chapter 30</a:t>
            </a:r>
          </a:p>
        </p:txBody>
      </p:sp>
    </p:spTree>
    <p:extLst>
      <p:ext uri="{BB962C8B-B14F-4D97-AF65-F5344CB8AC3E}">
        <p14:creationId xmlns:p14="http://schemas.microsoft.com/office/powerpoint/2010/main" val="929450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12A6-1B6B-409B-AE9B-A867EE7D033A}"/>
              </a:ext>
            </a:extLst>
          </p:cNvPr>
          <p:cNvSpPr>
            <a:spLocks noGrp="1"/>
          </p:cNvSpPr>
          <p:nvPr>
            <p:ph type="title"/>
          </p:nvPr>
        </p:nvSpPr>
        <p:spPr/>
        <p:txBody>
          <a:bodyPr/>
          <a:lstStyle/>
          <a:p>
            <a:r>
              <a:rPr lang="en-US" b="1" dirty="0"/>
              <a:t>The Two methods of electromagnetic induction</a:t>
            </a:r>
          </a:p>
        </p:txBody>
      </p:sp>
      <p:pic>
        <p:nvPicPr>
          <p:cNvPr id="6" name="Content Placeholder 5">
            <a:extLst>
              <a:ext uri="{FF2B5EF4-FFF2-40B4-BE49-F238E27FC236}">
                <a16:creationId xmlns:a16="http://schemas.microsoft.com/office/drawing/2014/main" id="{48C712CB-48A0-474A-BEC2-146654225187}"/>
              </a:ext>
            </a:extLst>
          </p:cNvPr>
          <p:cNvPicPr>
            <a:picLocks noGrp="1" noChangeAspect="1"/>
          </p:cNvPicPr>
          <p:nvPr>
            <p:ph sz="half" idx="1"/>
          </p:nvPr>
        </p:nvPicPr>
        <p:blipFill>
          <a:blip r:embed="rId2"/>
          <a:stretch>
            <a:fillRect/>
          </a:stretch>
        </p:blipFill>
        <p:spPr>
          <a:xfrm>
            <a:off x="1903866" y="1846263"/>
            <a:ext cx="3324905" cy="4022725"/>
          </a:xfrm>
        </p:spPr>
      </p:pic>
      <p:pic>
        <p:nvPicPr>
          <p:cNvPr id="8" name="Content Placeholder 7">
            <a:extLst>
              <a:ext uri="{FF2B5EF4-FFF2-40B4-BE49-F238E27FC236}">
                <a16:creationId xmlns:a16="http://schemas.microsoft.com/office/drawing/2014/main" id="{8F96577E-87BA-4622-9AFF-324B15D74966}"/>
              </a:ext>
            </a:extLst>
          </p:cNvPr>
          <p:cNvPicPr>
            <a:picLocks noGrp="1" noChangeAspect="1"/>
          </p:cNvPicPr>
          <p:nvPr>
            <p:ph sz="half" idx="2"/>
          </p:nvPr>
        </p:nvPicPr>
        <p:blipFill>
          <a:blip r:embed="rId3"/>
          <a:stretch>
            <a:fillRect/>
          </a:stretch>
        </p:blipFill>
        <p:spPr>
          <a:xfrm>
            <a:off x="6515049" y="1846263"/>
            <a:ext cx="4343502" cy="4022725"/>
          </a:xfrm>
        </p:spPr>
      </p:pic>
    </p:spTree>
    <p:extLst>
      <p:ext uri="{BB962C8B-B14F-4D97-AF65-F5344CB8AC3E}">
        <p14:creationId xmlns:p14="http://schemas.microsoft.com/office/powerpoint/2010/main" val="3305913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Magnetic Filed</a:t>
            </a:r>
          </a:p>
        </p:txBody>
      </p:sp>
      <p:pic>
        <p:nvPicPr>
          <p:cNvPr id="4" name="Content Placeholder 3"/>
          <p:cNvPicPr>
            <a:picLocks noGrp="1" noChangeAspect="1"/>
          </p:cNvPicPr>
          <p:nvPr>
            <p:ph idx="1"/>
          </p:nvPr>
        </p:nvPicPr>
        <p:blipFill>
          <a:blip r:embed="rId2"/>
          <a:stretch>
            <a:fillRect/>
          </a:stretch>
        </p:blipFill>
        <p:spPr>
          <a:xfrm>
            <a:off x="677334" y="1930400"/>
            <a:ext cx="8596312" cy="788055"/>
          </a:xfrm>
          <a:prstGeom prst="rect">
            <a:avLst/>
          </a:prstGeom>
        </p:spPr>
      </p:pic>
      <p:pic>
        <p:nvPicPr>
          <p:cNvPr id="5" name="Picture 4"/>
          <p:cNvPicPr>
            <a:picLocks noChangeAspect="1"/>
          </p:cNvPicPr>
          <p:nvPr/>
        </p:nvPicPr>
        <p:blipFill>
          <a:blip r:embed="rId3"/>
          <a:stretch>
            <a:fillRect/>
          </a:stretch>
        </p:blipFill>
        <p:spPr>
          <a:xfrm>
            <a:off x="2817743" y="2989180"/>
            <a:ext cx="4315494" cy="2997198"/>
          </a:xfrm>
          <a:prstGeom prst="rect">
            <a:avLst/>
          </a:prstGeom>
        </p:spPr>
      </p:pic>
    </p:spTree>
    <p:extLst>
      <p:ext uri="{BB962C8B-B14F-4D97-AF65-F5344CB8AC3E}">
        <p14:creationId xmlns:p14="http://schemas.microsoft.com/office/powerpoint/2010/main" val="2304824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06F2-05A3-460D-BF94-B54F21C4394C}"/>
              </a:ext>
            </a:extLst>
          </p:cNvPr>
          <p:cNvSpPr>
            <a:spLocks noGrp="1"/>
          </p:cNvSpPr>
          <p:nvPr>
            <p:ph type="title"/>
          </p:nvPr>
        </p:nvSpPr>
        <p:spPr/>
        <p:txBody>
          <a:bodyPr>
            <a:normAutofit fontScale="90000"/>
          </a:bodyPr>
          <a:lstStyle/>
          <a:p>
            <a:r>
              <a:rPr lang="en-US" b="1" dirty="0"/>
              <a:t>Faraday’s Law of Electromagnetic Induction</a:t>
            </a:r>
            <a:br>
              <a:rPr lang="en-US" b="1" dirty="0"/>
            </a:br>
            <a:endParaRPr lang="en-US" b="1" dirty="0"/>
          </a:p>
        </p:txBody>
      </p:sp>
      <p:sp>
        <p:nvSpPr>
          <p:cNvPr id="3" name="Content Placeholder 2">
            <a:extLst>
              <a:ext uri="{FF2B5EF4-FFF2-40B4-BE49-F238E27FC236}">
                <a16:creationId xmlns:a16="http://schemas.microsoft.com/office/drawing/2014/main" id="{177BD888-3D0A-45D7-862D-FFA913F0CBE6}"/>
              </a:ext>
            </a:extLst>
          </p:cNvPr>
          <p:cNvSpPr>
            <a:spLocks noGrp="1"/>
          </p:cNvSpPr>
          <p:nvPr>
            <p:ph idx="1"/>
          </p:nvPr>
        </p:nvSpPr>
        <p:spPr/>
        <p:txBody>
          <a:bodyPr/>
          <a:lstStyle/>
          <a:p>
            <a:r>
              <a:rPr lang="en-US" dirty="0"/>
              <a:t>The Two experiments shows that how can and induced EMF due to electromagnetic induction can result in the induction of EMF.</a:t>
            </a:r>
          </a:p>
          <a:p>
            <a:r>
              <a:rPr lang="en-US" dirty="0"/>
              <a:t>Michael Faraday gave two important law’s on the basis of these experiments named them as Faraday’s first and second law of electromagnetic induction.</a:t>
            </a:r>
          </a:p>
          <a:p>
            <a:r>
              <a:rPr lang="en-US" dirty="0"/>
              <a:t>First law gives a qualitative relationship in between changing magnetic field and induced EMF and second law gives a quantitative explanation of relationship between magnetic field and induced EMF in the similar way as Newton’s first and second law gives for the force.</a:t>
            </a:r>
          </a:p>
        </p:txBody>
      </p:sp>
    </p:spTree>
    <p:extLst>
      <p:ext uri="{BB962C8B-B14F-4D97-AF65-F5344CB8AC3E}">
        <p14:creationId xmlns:p14="http://schemas.microsoft.com/office/powerpoint/2010/main" val="223738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424E1-8460-4D35-9068-519A893AF421}"/>
              </a:ext>
            </a:extLst>
          </p:cNvPr>
          <p:cNvSpPr>
            <a:spLocks noGrp="1"/>
          </p:cNvSpPr>
          <p:nvPr>
            <p:ph type="title"/>
          </p:nvPr>
        </p:nvSpPr>
        <p:spPr/>
        <p:txBody>
          <a:bodyPr>
            <a:normAutofit fontScale="90000"/>
          </a:bodyPr>
          <a:lstStyle/>
          <a:p>
            <a:r>
              <a:rPr lang="en-US" b="1" dirty="0"/>
              <a:t>Faraday’s Law of Electromagnetic Induction</a:t>
            </a:r>
            <a:br>
              <a:rPr lang="en-US" b="1" dirty="0"/>
            </a:br>
            <a:endParaRPr lang="en-US" dirty="0"/>
          </a:p>
        </p:txBody>
      </p:sp>
      <p:sp>
        <p:nvSpPr>
          <p:cNvPr id="3" name="Content Placeholder 2">
            <a:extLst>
              <a:ext uri="{FF2B5EF4-FFF2-40B4-BE49-F238E27FC236}">
                <a16:creationId xmlns:a16="http://schemas.microsoft.com/office/drawing/2014/main" id="{23509E61-3A20-4222-83F2-23D9D6CC641E}"/>
              </a:ext>
            </a:extLst>
          </p:cNvPr>
          <p:cNvSpPr>
            <a:spLocks noGrp="1"/>
          </p:cNvSpPr>
          <p:nvPr>
            <p:ph idx="1"/>
          </p:nvPr>
        </p:nvSpPr>
        <p:spPr/>
        <p:txBody>
          <a:bodyPr/>
          <a:lstStyle/>
          <a:p>
            <a:pPr algn="l">
              <a:buFont typeface="+mj-lt"/>
              <a:buAutoNum type="arabicPeriod"/>
            </a:pPr>
            <a:r>
              <a:rPr lang="en-US" b="0" i="0" dirty="0">
                <a:solidFill>
                  <a:srgbClr val="333333"/>
                </a:solidFill>
                <a:effectLst/>
                <a:latin typeface="GothamSSm"/>
              </a:rPr>
              <a:t>Due to the changing magnetic field, the electromagnetic force (EMF) is induced in a circuit, and therefore, a current is produced. This is called electromagnetic induction.</a:t>
            </a:r>
          </a:p>
          <a:p>
            <a:pPr algn="l">
              <a:buFont typeface="+mj-lt"/>
              <a:buAutoNum type="arabicPeriod"/>
            </a:pPr>
            <a:r>
              <a:rPr lang="en-US" b="1" i="0" dirty="0">
                <a:solidFill>
                  <a:srgbClr val="333333"/>
                </a:solidFill>
                <a:effectLst/>
                <a:latin typeface="GothamSSm"/>
              </a:rPr>
              <a:t>First law:</a:t>
            </a:r>
            <a:r>
              <a:rPr lang="en-US" b="0" i="0" dirty="0">
                <a:solidFill>
                  <a:srgbClr val="333333"/>
                </a:solidFill>
                <a:effectLst/>
                <a:latin typeface="GothamSSm"/>
              </a:rPr>
              <a:t> It states that whenever there is a change in magnetic flux associated with a coil, EMF is induced in that coil.</a:t>
            </a:r>
          </a:p>
          <a:p>
            <a:pPr algn="l">
              <a:buFont typeface="+mj-lt"/>
              <a:buAutoNum type="arabicPeriod"/>
            </a:pPr>
            <a:r>
              <a:rPr lang="en-US" b="1" i="0" dirty="0">
                <a:solidFill>
                  <a:srgbClr val="333333"/>
                </a:solidFill>
                <a:effectLst/>
                <a:latin typeface="GothamSSm"/>
              </a:rPr>
              <a:t>Second law:</a:t>
            </a:r>
            <a:r>
              <a:rPr lang="en-US" b="0" i="0" dirty="0">
                <a:solidFill>
                  <a:srgbClr val="333333"/>
                </a:solidFill>
                <a:effectLst/>
                <a:latin typeface="GothamSSm"/>
              </a:rPr>
              <a:t> It states that the magnitude of EMF induced in the coil is directly proportional to the rate of change of magnetic flux associated with that coil.</a:t>
            </a:r>
          </a:p>
          <a:p>
            <a:pPr algn="l">
              <a:buFont typeface="+mj-lt"/>
              <a:buAutoNum type="arabicPeriod"/>
            </a:pPr>
            <a:r>
              <a:rPr lang="en-US" b="0" i="0" dirty="0">
                <a:solidFill>
                  <a:srgbClr val="333333"/>
                </a:solidFill>
                <a:effectLst/>
                <a:latin typeface="GothamSSm"/>
              </a:rPr>
              <a:t>Mathematically, it can be expressed as 𝜀=-𝑑𝜙/𝑑𝑡, where 𝜀 is the induced EMF and 𝑑𝜙/𝑑𝑡 is the rate of change of magnetic flux.</a:t>
            </a:r>
          </a:p>
          <a:p>
            <a:pPr algn="l">
              <a:buFont typeface="+mj-lt"/>
              <a:buAutoNum type="arabicPeriod"/>
            </a:pPr>
            <a:r>
              <a:rPr lang="en-US" b="0" i="0" dirty="0">
                <a:solidFill>
                  <a:srgbClr val="333333"/>
                </a:solidFill>
                <a:effectLst/>
                <a:latin typeface="GothamSSm"/>
              </a:rPr>
              <a:t>For 𝑛 number of turns in the coil, the expression is given as 𝜀=-𝑛𝑑𝜙/𝑑𝑡.</a:t>
            </a:r>
          </a:p>
          <a:p>
            <a:pPr algn="l">
              <a:buFont typeface="+mj-lt"/>
              <a:buAutoNum type="arabicPeriod"/>
            </a:pPr>
            <a:r>
              <a:rPr lang="en-US" dirty="0">
                <a:solidFill>
                  <a:srgbClr val="333333"/>
                </a:solidFill>
                <a:latin typeface="GothamSSm"/>
              </a:rPr>
              <a:t>The relation of magnetic flux is used in the solution of the problems relating EM induction </a:t>
            </a:r>
            <a:r>
              <a:rPr lang="en-US" dirty="0" err="1">
                <a:solidFill>
                  <a:srgbClr val="333333"/>
                </a:solidFill>
                <a:latin typeface="GothamSSm"/>
              </a:rPr>
              <a:t>i.e</a:t>
            </a:r>
            <a:endParaRPr lang="en-US" b="0" i="0" dirty="0">
              <a:solidFill>
                <a:srgbClr val="333333"/>
              </a:solidFill>
              <a:effectLst/>
              <a:latin typeface="GothamSSm"/>
            </a:endParaRPr>
          </a:p>
          <a:p>
            <a:endParaRPr lang="en-US" dirty="0"/>
          </a:p>
        </p:txBody>
      </p:sp>
      <p:pic>
        <p:nvPicPr>
          <p:cNvPr id="5" name="Picture 4">
            <a:extLst>
              <a:ext uri="{FF2B5EF4-FFF2-40B4-BE49-F238E27FC236}">
                <a16:creationId xmlns:a16="http://schemas.microsoft.com/office/drawing/2014/main" id="{002227AE-A094-4714-8360-B716024D78D2}"/>
              </a:ext>
            </a:extLst>
          </p:cNvPr>
          <p:cNvPicPr>
            <a:picLocks noChangeAspect="1"/>
          </p:cNvPicPr>
          <p:nvPr/>
        </p:nvPicPr>
        <p:blipFill>
          <a:blip r:embed="rId2"/>
          <a:stretch>
            <a:fillRect/>
          </a:stretch>
        </p:blipFill>
        <p:spPr>
          <a:xfrm>
            <a:off x="2271462" y="5499373"/>
            <a:ext cx="6686550" cy="771525"/>
          </a:xfrm>
          <a:prstGeom prst="rect">
            <a:avLst/>
          </a:prstGeom>
        </p:spPr>
      </p:pic>
    </p:spTree>
    <p:extLst>
      <p:ext uri="{BB962C8B-B14F-4D97-AF65-F5344CB8AC3E}">
        <p14:creationId xmlns:p14="http://schemas.microsoft.com/office/powerpoint/2010/main" val="2571729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CFB0-58CE-4071-BB34-F581A1DBA6F4}"/>
              </a:ext>
            </a:extLst>
          </p:cNvPr>
          <p:cNvSpPr>
            <a:spLocks noGrp="1"/>
          </p:cNvSpPr>
          <p:nvPr>
            <p:ph type="title"/>
          </p:nvPr>
        </p:nvSpPr>
        <p:spPr/>
        <p:txBody>
          <a:bodyPr/>
          <a:lstStyle/>
          <a:p>
            <a:pPr algn="ctr"/>
            <a:r>
              <a:rPr lang="en-US" b="1" dirty="0"/>
              <a:t>Sample Problem:</a:t>
            </a:r>
            <a:br>
              <a:rPr lang="en-US" b="1" dirty="0"/>
            </a:br>
            <a:r>
              <a:rPr lang="en-US" b="1" dirty="0"/>
              <a:t>Induced emf in coil due to a solenoid</a:t>
            </a:r>
          </a:p>
        </p:txBody>
      </p:sp>
      <p:pic>
        <p:nvPicPr>
          <p:cNvPr id="6" name="Content Placeholder 5">
            <a:extLst>
              <a:ext uri="{FF2B5EF4-FFF2-40B4-BE49-F238E27FC236}">
                <a16:creationId xmlns:a16="http://schemas.microsoft.com/office/drawing/2014/main" id="{D02B40FC-AFBF-4BC7-B3FA-4C58117EACFA}"/>
              </a:ext>
            </a:extLst>
          </p:cNvPr>
          <p:cNvPicPr>
            <a:picLocks noGrp="1" noChangeAspect="1"/>
          </p:cNvPicPr>
          <p:nvPr>
            <p:ph sz="half" idx="1"/>
          </p:nvPr>
        </p:nvPicPr>
        <p:blipFill>
          <a:blip r:embed="rId2"/>
          <a:stretch>
            <a:fillRect/>
          </a:stretch>
        </p:blipFill>
        <p:spPr>
          <a:xfrm>
            <a:off x="1096963" y="3020020"/>
            <a:ext cx="4938712" cy="1675211"/>
          </a:xfrm>
        </p:spPr>
      </p:pic>
      <p:pic>
        <p:nvPicPr>
          <p:cNvPr id="8" name="Content Placeholder 7">
            <a:extLst>
              <a:ext uri="{FF2B5EF4-FFF2-40B4-BE49-F238E27FC236}">
                <a16:creationId xmlns:a16="http://schemas.microsoft.com/office/drawing/2014/main" id="{7DE10DE6-EB3F-45E0-9301-F5097D6AC3AB}"/>
              </a:ext>
            </a:extLst>
          </p:cNvPr>
          <p:cNvPicPr>
            <a:picLocks noGrp="1" noChangeAspect="1"/>
          </p:cNvPicPr>
          <p:nvPr>
            <p:ph sz="half" idx="2"/>
          </p:nvPr>
        </p:nvPicPr>
        <p:blipFill>
          <a:blip r:embed="rId3"/>
          <a:stretch>
            <a:fillRect/>
          </a:stretch>
        </p:blipFill>
        <p:spPr>
          <a:xfrm>
            <a:off x="6218238" y="2945699"/>
            <a:ext cx="4937125" cy="1823852"/>
          </a:xfrm>
        </p:spPr>
      </p:pic>
    </p:spTree>
    <p:extLst>
      <p:ext uri="{BB962C8B-B14F-4D97-AF65-F5344CB8AC3E}">
        <p14:creationId xmlns:p14="http://schemas.microsoft.com/office/powerpoint/2010/main" val="2429598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E7F54DE-8E12-45B0-BCD1-3AB14899EAC2}"/>
              </a:ext>
            </a:extLst>
          </p:cNvPr>
          <p:cNvPicPr>
            <a:picLocks noGrp="1" noChangeAspect="1"/>
          </p:cNvPicPr>
          <p:nvPr>
            <p:ph sz="half" idx="1"/>
          </p:nvPr>
        </p:nvPicPr>
        <p:blipFill>
          <a:blip r:embed="rId2"/>
          <a:stretch>
            <a:fillRect/>
          </a:stretch>
        </p:blipFill>
        <p:spPr>
          <a:xfrm>
            <a:off x="1096963" y="2845849"/>
            <a:ext cx="4938712" cy="2023553"/>
          </a:xfrm>
        </p:spPr>
      </p:pic>
      <p:pic>
        <p:nvPicPr>
          <p:cNvPr id="10" name="Content Placeholder 9">
            <a:extLst>
              <a:ext uri="{FF2B5EF4-FFF2-40B4-BE49-F238E27FC236}">
                <a16:creationId xmlns:a16="http://schemas.microsoft.com/office/drawing/2014/main" id="{3F735FA3-B949-461B-87C9-8B7A459D611D}"/>
              </a:ext>
            </a:extLst>
          </p:cNvPr>
          <p:cNvPicPr>
            <a:picLocks noGrp="1" noChangeAspect="1"/>
          </p:cNvPicPr>
          <p:nvPr>
            <p:ph sz="half" idx="2"/>
          </p:nvPr>
        </p:nvPicPr>
        <p:blipFill>
          <a:blip r:embed="rId3"/>
          <a:stretch>
            <a:fillRect/>
          </a:stretch>
        </p:blipFill>
        <p:spPr>
          <a:xfrm>
            <a:off x="6400800" y="3500966"/>
            <a:ext cx="4937125" cy="713318"/>
          </a:xfrm>
        </p:spPr>
      </p:pic>
      <p:pic>
        <p:nvPicPr>
          <p:cNvPr id="6" name="Picture 5">
            <a:extLst>
              <a:ext uri="{FF2B5EF4-FFF2-40B4-BE49-F238E27FC236}">
                <a16:creationId xmlns:a16="http://schemas.microsoft.com/office/drawing/2014/main" id="{BD868CF1-FFEB-4951-8142-216687CD34CF}"/>
              </a:ext>
            </a:extLst>
          </p:cNvPr>
          <p:cNvPicPr>
            <a:picLocks noChangeAspect="1"/>
          </p:cNvPicPr>
          <p:nvPr/>
        </p:nvPicPr>
        <p:blipFill>
          <a:blip r:embed="rId4"/>
          <a:stretch>
            <a:fillRect/>
          </a:stretch>
        </p:blipFill>
        <p:spPr>
          <a:xfrm>
            <a:off x="3246521" y="1712699"/>
            <a:ext cx="6019800" cy="1038225"/>
          </a:xfrm>
          <a:prstGeom prst="rect">
            <a:avLst/>
          </a:prstGeom>
        </p:spPr>
      </p:pic>
      <p:sp>
        <p:nvSpPr>
          <p:cNvPr id="11" name="Title 1">
            <a:extLst>
              <a:ext uri="{FF2B5EF4-FFF2-40B4-BE49-F238E27FC236}">
                <a16:creationId xmlns:a16="http://schemas.microsoft.com/office/drawing/2014/main" id="{B7E234CF-57F7-4232-97A6-42696851EA4C}"/>
              </a:ext>
            </a:extLst>
          </p:cNvPr>
          <p:cNvSpPr>
            <a:spLocks noGrp="1"/>
          </p:cNvSpPr>
          <p:nvPr>
            <p:ph type="title"/>
          </p:nvPr>
        </p:nvSpPr>
        <p:spPr>
          <a:xfrm>
            <a:off x="1097280" y="286603"/>
            <a:ext cx="10058400" cy="1450757"/>
          </a:xfrm>
        </p:spPr>
        <p:txBody>
          <a:bodyPr>
            <a:normAutofit/>
          </a:bodyPr>
          <a:lstStyle/>
          <a:p>
            <a:pPr algn="ctr"/>
            <a:r>
              <a:rPr lang="en-US" sz="2400" b="1" dirty="0"/>
              <a:t>Hint (point 05)</a:t>
            </a:r>
          </a:p>
        </p:txBody>
      </p:sp>
    </p:spTree>
    <p:extLst>
      <p:ext uri="{BB962C8B-B14F-4D97-AF65-F5344CB8AC3E}">
        <p14:creationId xmlns:p14="http://schemas.microsoft.com/office/powerpoint/2010/main" val="2290206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095ED-C535-4A42-B593-ACB41371B0C0}"/>
              </a:ext>
            </a:extLst>
          </p:cNvPr>
          <p:cNvPicPr>
            <a:picLocks noChangeAspect="1"/>
          </p:cNvPicPr>
          <p:nvPr/>
        </p:nvPicPr>
        <p:blipFill>
          <a:blip r:embed="rId2"/>
          <a:stretch>
            <a:fillRect/>
          </a:stretch>
        </p:blipFill>
        <p:spPr>
          <a:xfrm>
            <a:off x="3009900" y="628650"/>
            <a:ext cx="6172200" cy="5600700"/>
          </a:xfrm>
          <a:prstGeom prst="rect">
            <a:avLst/>
          </a:prstGeom>
        </p:spPr>
      </p:pic>
    </p:spTree>
    <p:extLst>
      <p:ext uri="{BB962C8B-B14F-4D97-AF65-F5344CB8AC3E}">
        <p14:creationId xmlns:p14="http://schemas.microsoft.com/office/powerpoint/2010/main" val="2027081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CF9C1-36F6-4FA2-9F7D-FBAE9653873F}"/>
              </a:ext>
            </a:extLst>
          </p:cNvPr>
          <p:cNvPicPr>
            <a:picLocks noChangeAspect="1"/>
          </p:cNvPicPr>
          <p:nvPr/>
        </p:nvPicPr>
        <p:blipFill>
          <a:blip r:embed="rId2"/>
          <a:stretch>
            <a:fillRect/>
          </a:stretch>
        </p:blipFill>
        <p:spPr>
          <a:xfrm>
            <a:off x="1678641" y="0"/>
            <a:ext cx="8834718" cy="6858000"/>
          </a:xfrm>
          <a:prstGeom prst="rect">
            <a:avLst/>
          </a:prstGeom>
        </p:spPr>
      </p:pic>
    </p:spTree>
    <p:extLst>
      <p:ext uri="{BB962C8B-B14F-4D97-AF65-F5344CB8AC3E}">
        <p14:creationId xmlns:p14="http://schemas.microsoft.com/office/powerpoint/2010/main" val="2167633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2EFA5-4B58-4380-9AAA-2383AA8DFAFA}"/>
              </a:ext>
            </a:extLst>
          </p:cNvPr>
          <p:cNvPicPr>
            <a:picLocks noChangeAspect="1"/>
          </p:cNvPicPr>
          <p:nvPr/>
        </p:nvPicPr>
        <p:blipFill>
          <a:blip r:embed="rId2"/>
          <a:stretch>
            <a:fillRect/>
          </a:stretch>
        </p:blipFill>
        <p:spPr>
          <a:xfrm>
            <a:off x="862012" y="23812"/>
            <a:ext cx="10467975" cy="6810375"/>
          </a:xfrm>
          <a:prstGeom prst="rect">
            <a:avLst/>
          </a:prstGeom>
        </p:spPr>
      </p:pic>
    </p:spTree>
    <p:extLst>
      <p:ext uri="{BB962C8B-B14F-4D97-AF65-F5344CB8AC3E}">
        <p14:creationId xmlns:p14="http://schemas.microsoft.com/office/powerpoint/2010/main" val="319467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C3C2AC-4C32-47D6-AA12-41C6A9C9CBA6}"/>
              </a:ext>
            </a:extLst>
          </p:cNvPr>
          <p:cNvPicPr>
            <a:picLocks noChangeAspect="1"/>
          </p:cNvPicPr>
          <p:nvPr/>
        </p:nvPicPr>
        <p:blipFill>
          <a:blip r:embed="rId2"/>
          <a:stretch>
            <a:fillRect/>
          </a:stretch>
        </p:blipFill>
        <p:spPr>
          <a:xfrm>
            <a:off x="1251706" y="0"/>
            <a:ext cx="9688587" cy="6858000"/>
          </a:xfrm>
          <a:prstGeom prst="rect">
            <a:avLst/>
          </a:prstGeom>
        </p:spPr>
      </p:pic>
    </p:spTree>
    <p:extLst>
      <p:ext uri="{BB962C8B-B14F-4D97-AF65-F5344CB8AC3E}">
        <p14:creationId xmlns:p14="http://schemas.microsoft.com/office/powerpoint/2010/main" val="3529956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78D985-CD5B-4942-BC9E-0862B76316F7}"/>
              </a:ext>
            </a:extLst>
          </p:cNvPr>
          <p:cNvPicPr>
            <a:picLocks noChangeAspect="1"/>
          </p:cNvPicPr>
          <p:nvPr/>
        </p:nvPicPr>
        <p:blipFill>
          <a:blip r:embed="rId2"/>
          <a:stretch>
            <a:fillRect/>
          </a:stretch>
        </p:blipFill>
        <p:spPr>
          <a:xfrm>
            <a:off x="860778" y="0"/>
            <a:ext cx="10470444" cy="6858000"/>
          </a:xfrm>
          <a:prstGeom prst="rect">
            <a:avLst/>
          </a:prstGeom>
        </p:spPr>
      </p:pic>
    </p:spTree>
    <p:extLst>
      <p:ext uri="{BB962C8B-B14F-4D97-AF65-F5344CB8AC3E}">
        <p14:creationId xmlns:p14="http://schemas.microsoft.com/office/powerpoint/2010/main" val="3358519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624209-C704-4B2A-9606-8BA2CE345DC6}"/>
              </a:ext>
            </a:extLst>
          </p:cNvPr>
          <p:cNvPicPr>
            <a:picLocks noChangeAspect="1"/>
          </p:cNvPicPr>
          <p:nvPr/>
        </p:nvPicPr>
        <p:blipFill>
          <a:blip r:embed="rId2"/>
          <a:stretch>
            <a:fillRect/>
          </a:stretch>
        </p:blipFill>
        <p:spPr>
          <a:xfrm>
            <a:off x="1004028" y="0"/>
            <a:ext cx="10183943" cy="6858000"/>
          </a:xfrm>
          <a:prstGeom prst="rect">
            <a:avLst/>
          </a:prstGeom>
        </p:spPr>
      </p:pic>
    </p:spTree>
    <p:extLst>
      <p:ext uri="{BB962C8B-B14F-4D97-AF65-F5344CB8AC3E}">
        <p14:creationId xmlns:p14="http://schemas.microsoft.com/office/powerpoint/2010/main" val="689117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Sources of magnetic field</a:t>
            </a:r>
          </a:p>
        </p:txBody>
      </p:sp>
      <p:sp>
        <p:nvSpPr>
          <p:cNvPr id="3" name="Content Placeholder 2"/>
          <p:cNvSpPr>
            <a:spLocks noGrp="1"/>
          </p:cNvSpPr>
          <p:nvPr>
            <p:ph idx="1"/>
          </p:nvPr>
        </p:nvSpPr>
        <p:spPr/>
        <p:txBody>
          <a:bodyPr>
            <a:normAutofit lnSpcReduction="10000"/>
          </a:bodyPr>
          <a:lstStyle/>
          <a:p>
            <a:r>
              <a:rPr lang="en-US" dirty="0"/>
              <a:t>An electric field E: is produced by an electric charge, we might reasonably expect that a magnetic field B: is produced by a magnetic charge. Although individual magnetic charges (called magnetic monopoles) are predicted by certain theories, their existence has not been confirmed. How then are magnetic fields produced? There are two ways.</a:t>
            </a:r>
          </a:p>
          <a:p>
            <a:r>
              <a:rPr lang="en-US" dirty="0"/>
              <a:t>1) One way is to use moving electrically charged particles, such as a current in a wire, to make an electromagnet.</a:t>
            </a:r>
          </a:p>
          <a:p>
            <a:r>
              <a:rPr lang="en-US" dirty="0"/>
              <a:t>2) The other way to produce a magnetic field is by means of elementary particles such as electrons because these particles have an intrinsic magnetic field around them. Magnetic fields of the electrons in certain materials add together to give a net magnetic field around the material. Such addition is the reason why a permanent magnet is formed and can be used as a source of magnetic field.</a:t>
            </a:r>
          </a:p>
        </p:txBody>
      </p:sp>
    </p:spTree>
    <p:extLst>
      <p:ext uri="{BB962C8B-B14F-4D97-AF65-F5344CB8AC3E}">
        <p14:creationId xmlns:p14="http://schemas.microsoft.com/office/powerpoint/2010/main" val="3794220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B073-D747-41CD-A8FC-35762FA6746D}"/>
              </a:ext>
            </a:extLst>
          </p:cNvPr>
          <p:cNvSpPr>
            <a:spLocks noGrp="1"/>
          </p:cNvSpPr>
          <p:nvPr>
            <p:ph type="title"/>
          </p:nvPr>
        </p:nvSpPr>
        <p:spPr/>
        <p:txBody>
          <a:bodyPr>
            <a:normAutofit/>
          </a:bodyPr>
          <a:lstStyle/>
          <a:p>
            <a:pPr algn="ctr"/>
            <a:r>
              <a:rPr lang="en-US" sz="2800" b="1" dirty="0"/>
              <a:t>Sample Problem:</a:t>
            </a:r>
            <a:br>
              <a:rPr lang="en-US" sz="2800" b="1" dirty="0"/>
            </a:br>
            <a:r>
              <a:rPr lang="en-US" sz="2800" b="1" dirty="0"/>
              <a:t>Induced emf and current due to a changing uniform B field </a:t>
            </a:r>
          </a:p>
        </p:txBody>
      </p:sp>
      <p:pic>
        <p:nvPicPr>
          <p:cNvPr id="6" name="Content Placeholder 5">
            <a:extLst>
              <a:ext uri="{FF2B5EF4-FFF2-40B4-BE49-F238E27FC236}">
                <a16:creationId xmlns:a16="http://schemas.microsoft.com/office/drawing/2014/main" id="{53BC475D-9D9E-4847-B6E2-D6A1B024F7B4}"/>
              </a:ext>
            </a:extLst>
          </p:cNvPr>
          <p:cNvPicPr>
            <a:picLocks noGrp="1" noChangeAspect="1"/>
          </p:cNvPicPr>
          <p:nvPr>
            <p:ph sz="half" idx="1"/>
          </p:nvPr>
        </p:nvPicPr>
        <p:blipFill>
          <a:blip r:embed="rId2"/>
          <a:stretch>
            <a:fillRect/>
          </a:stretch>
        </p:blipFill>
        <p:spPr>
          <a:xfrm>
            <a:off x="838200" y="2810700"/>
            <a:ext cx="5181600" cy="2381188"/>
          </a:xfrm>
        </p:spPr>
      </p:pic>
      <p:pic>
        <p:nvPicPr>
          <p:cNvPr id="8" name="Content Placeholder 7">
            <a:extLst>
              <a:ext uri="{FF2B5EF4-FFF2-40B4-BE49-F238E27FC236}">
                <a16:creationId xmlns:a16="http://schemas.microsoft.com/office/drawing/2014/main" id="{FE055674-D3C3-4F00-B5B0-072A4FC1AD95}"/>
              </a:ext>
            </a:extLst>
          </p:cNvPr>
          <p:cNvPicPr>
            <a:picLocks noGrp="1" noChangeAspect="1"/>
          </p:cNvPicPr>
          <p:nvPr>
            <p:ph sz="half" idx="2"/>
          </p:nvPr>
        </p:nvPicPr>
        <p:blipFill>
          <a:blip r:embed="rId3"/>
          <a:stretch>
            <a:fillRect/>
          </a:stretch>
        </p:blipFill>
        <p:spPr>
          <a:xfrm>
            <a:off x="6172200" y="2758356"/>
            <a:ext cx="5181600" cy="2485876"/>
          </a:xfrm>
        </p:spPr>
      </p:pic>
    </p:spTree>
    <p:extLst>
      <p:ext uri="{BB962C8B-B14F-4D97-AF65-F5344CB8AC3E}">
        <p14:creationId xmlns:p14="http://schemas.microsoft.com/office/powerpoint/2010/main" val="2794050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6CD0-84C6-4D28-B190-0E657D4A61BC}"/>
              </a:ext>
            </a:extLst>
          </p:cNvPr>
          <p:cNvSpPr>
            <a:spLocks noGrp="1"/>
          </p:cNvSpPr>
          <p:nvPr>
            <p:ph type="title"/>
          </p:nvPr>
        </p:nvSpPr>
        <p:spPr/>
        <p:txBody>
          <a:bodyPr/>
          <a:lstStyle/>
          <a:p>
            <a:pPr algn="ctr"/>
            <a:r>
              <a:rPr lang="en-US" b="1" dirty="0"/>
              <a:t>Important points for the sample problem</a:t>
            </a:r>
          </a:p>
        </p:txBody>
      </p:sp>
      <p:sp>
        <p:nvSpPr>
          <p:cNvPr id="3" name="Content Placeholder 2">
            <a:extLst>
              <a:ext uri="{FF2B5EF4-FFF2-40B4-BE49-F238E27FC236}">
                <a16:creationId xmlns:a16="http://schemas.microsoft.com/office/drawing/2014/main" id="{1CEDB283-746B-49B4-B92A-41128145F578}"/>
              </a:ext>
            </a:extLst>
          </p:cNvPr>
          <p:cNvSpPr>
            <a:spLocks noGrp="1"/>
          </p:cNvSpPr>
          <p:nvPr>
            <p:ph sz="half" idx="1"/>
          </p:nvPr>
        </p:nvSpPr>
        <p:spPr/>
        <p:txBody>
          <a:bodyPr/>
          <a:lstStyle/>
          <a:p>
            <a:r>
              <a:rPr lang="en-US" dirty="0"/>
              <a:t>For the magnitude and Direction of EMF </a:t>
            </a:r>
          </a:p>
        </p:txBody>
      </p:sp>
      <p:sp>
        <p:nvSpPr>
          <p:cNvPr id="4" name="Content Placeholder 3">
            <a:extLst>
              <a:ext uri="{FF2B5EF4-FFF2-40B4-BE49-F238E27FC236}">
                <a16:creationId xmlns:a16="http://schemas.microsoft.com/office/drawing/2014/main" id="{3CC5A4BE-A3EA-4D44-9785-98E66A029594}"/>
              </a:ext>
            </a:extLst>
          </p:cNvPr>
          <p:cNvSpPr>
            <a:spLocks noGrp="1"/>
          </p:cNvSpPr>
          <p:nvPr>
            <p:ph sz="half" idx="2"/>
          </p:nvPr>
        </p:nvSpPr>
        <p:spPr/>
        <p:txBody>
          <a:bodyPr/>
          <a:lstStyle/>
          <a:p>
            <a:r>
              <a:rPr lang="en-US" dirty="0"/>
              <a:t>For finding the current</a:t>
            </a:r>
          </a:p>
        </p:txBody>
      </p:sp>
      <p:pic>
        <p:nvPicPr>
          <p:cNvPr id="8" name="Picture 7">
            <a:extLst>
              <a:ext uri="{FF2B5EF4-FFF2-40B4-BE49-F238E27FC236}">
                <a16:creationId xmlns:a16="http://schemas.microsoft.com/office/drawing/2014/main" id="{1D92DF66-DA4E-4C8A-B4A4-B881CC257222}"/>
              </a:ext>
            </a:extLst>
          </p:cNvPr>
          <p:cNvPicPr>
            <a:picLocks noChangeAspect="1"/>
          </p:cNvPicPr>
          <p:nvPr/>
        </p:nvPicPr>
        <p:blipFill>
          <a:blip r:embed="rId3"/>
          <a:stretch>
            <a:fillRect/>
          </a:stretch>
        </p:blipFill>
        <p:spPr>
          <a:xfrm>
            <a:off x="114300" y="2711450"/>
            <a:ext cx="5981700" cy="3781425"/>
          </a:xfrm>
          <a:prstGeom prst="rect">
            <a:avLst/>
          </a:prstGeom>
        </p:spPr>
      </p:pic>
      <p:pic>
        <p:nvPicPr>
          <p:cNvPr id="10" name="Picture 9">
            <a:extLst>
              <a:ext uri="{FF2B5EF4-FFF2-40B4-BE49-F238E27FC236}">
                <a16:creationId xmlns:a16="http://schemas.microsoft.com/office/drawing/2014/main" id="{64F0A986-1DA7-4FBC-8B95-4D892BAA12E1}"/>
              </a:ext>
            </a:extLst>
          </p:cNvPr>
          <p:cNvPicPr>
            <a:picLocks noChangeAspect="1"/>
          </p:cNvPicPr>
          <p:nvPr/>
        </p:nvPicPr>
        <p:blipFill>
          <a:blip r:embed="rId4"/>
          <a:stretch>
            <a:fillRect/>
          </a:stretch>
        </p:blipFill>
        <p:spPr>
          <a:xfrm>
            <a:off x="6248400" y="2711450"/>
            <a:ext cx="5943600" cy="1162050"/>
          </a:xfrm>
          <a:prstGeom prst="rect">
            <a:avLst/>
          </a:prstGeom>
        </p:spPr>
      </p:pic>
    </p:spTree>
    <p:extLst>
      <p:ext uri="{BB962C8B-B14F-4D97-AF65-F5344CB8AC3E}">
        <p14:creationId xmlns:p14="http://schemas.microsoft.com/office/powerpoint/2010/main" val="2696827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DF98-4C41-4EE7-83E7-9C80299B47A7}"/>
              </a:ext>
            </a:extLst>
          </p:cNvPr>
          <p:cNvSpPr>
            <a:spLocks noGrp="1"/>
          </p:cNvSpPr>
          <p:nvPr>
            <p:ph type="title"/>
          </p:nvPr>
        </p:nvSpPr>
        <p:spPr/>
        <p:txBody>
          <a:bodyPr/>
          <a:lstStyle/>
          <a:p>
            <a:pPr algn="ctr"/>
            <a:r>
              <a:rPr lang="en-US" b="1" dirty="0"/>
              <a:t>Solution for finding the EMF</a:t>
            </a:r>
          </a:p>
        </p:txBody>
      </p:sp>
      <p:pic>
        <p:nvPicPr>
          <p:cNvPr id="6" name="Content Placeholder 5">
            <a:extLst>
              <a:ext uri="{FF2B5EF4-FFF2-40B4-BE49-F238E27FC236}">
                <a16:creationId xmlns:a16="http://schemas.microsoft.com/office/drawing/2014/main" id="{16345150-7FA4-487A-BBBD-286A81DFD1AD}"/>
              </a:ext>
            </a:extLst>
          </p:cNvPr>
          <p:cNvPicPr>
            <a:picLocks noGrp="1" noChangeAspect="1"/>
          </p:cNvPicPr>
          <p:nvPr>
            <p:ph sz="half" idx="1"/>
          </p:nvPr>
        </p:nvPicPr>
        <p:blipFill>
          <a:blip r:embed="rId2"/>
          <a:stretch>
            <a:fillRect/>
          </a:stretch>
        </p:blipFill>
        <p:spPr>
          <a:xfrm>
            <a:off x="838200" y="2098100"/>
            <a:ext cx="5181600" cy="3806388"/>
          </a:xfrm>
        </p:spPr>
      </p:pic>
      <p:pic>
        <p:nvPicPr>
          <p:cNvPr id="8" name="Content Placeholder 7">
            <a:extLst>
              <a:ext uri="{FF2B5EF4-FFF2-40B4-BE49-F238E27FC236}">
                <a16:creationId xmlns:a16="http://schemas.microsoft.com/office/drawing/2014/main" id="{4A91B2A1-340B-4502-957D-706D657118DD}"/>
              </a:ext>
            </a:extLst>
          </p:cNvPr>
          <p:cNvPicPr>
            <a:picLocks noGrp="1" noChangeAspect="1"/>
          </p:cNvPicPr>
          <p:nvPr>
            <p:ph sz="half" idx="2"/>
          </p:nvPr>
        </p:nvPicPr>
        <p:blipFill>
          <a:blip r:embed="rId3"/>
          <a:stretch>
            <a:fillRect/>
          </a:stretch>
        </p:blipFill>
        <p:spPr>
          <a:xfrm>
            <a:off x="6172200" y="3121086"/>
            <a:ext cx="5181600" cy="1760415"/>
          </a:xfrm>
        </p:spPr>
      </p:pic>
    </p:spTree>
    <p:extLst>
      <p:ext uri="{BB962C8B-B14F-4D97-AF65-F5344CB8AC3E}">
        <p14:creationId xmlns:p14="http://schemas.microsoft.com/office/powerpoint/2010/main" val="28911754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75AA-ADBF-46CF-ABC1-53F05B158A60}"/>
              </a:ext>
            </a:extLst>
          </p:cNvPr>
          <p:cNvSpPr>
            <a:spLocks noGrp="1"/>
          </p:cNvSpPr>
          <p:nvPr>
            <p:ph type="title"/>
          </p:nvPr>
        </p:nvSpPr>
        <p:spPr/>
        <p:txBody>
          <a:bodyPr/>
          <a:lstStyle/>
          <a:p>
            <a:pPr algn="ctr"/>
            <a:r>
              <a:rPr lang="en-US" b="1" dirty="0"/>
              <a:t>Solution for finding the current</a:t>
            </a:r>
          </a:p>
        </p:txBody>
      </p:sp>
      <p:pic>
        <p:nvPicPr>
          <p:cNvPr id="5" name="Content Placeholder 4">
            <a:extLst>
              <a:ext uri="{FF2B5EF4-FFF2-40B4-BE49-F238E27FC236}">
                <a16:creationId xmlns:a16="http://schemas.microsoft.com/office/drawing/2014/main" id="{81408CF3-2A64-41C9-A8B2-F7C63EFF38CA}"/>
              </a:ext>
            </a:extLst>
          </p:cNvPr>
          <p:cNvPicPr>
            <a:picLocks noGrp="1" noChangeAspect="1"/>
          </p:cNvPicPr>
          <p:nvPr>
            <p:ph idx="1"/>
          </p:nvPr>
        </p:nvPicPr>
        <p:blipFill>
          <a:blip r:embed="rId2"/>
          <a:stretch>
            <a:fillRect/>
          </a:stretch>
        </p:blipFill>
        <p:spPr>
          <a:xfrm>
            <a:off x="3124200" y="2558256"/>
            <a:ext cx="5943600" cy="2886075"/>
          </a:xfrm>
        </p:spPr>
      </p:pic>
    </p:spTree>
    <p:extLst>
      <p:ext uri="{BB962C8B-B14F-4D97-AF65-F5344CB8AC3E}">
        <p14:creationId xmlns:p14="http://schemas.microsoft.com/office/powerpoint/2010/main" val="42360446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998" y="1748589"/>
            <a:ext cx="8596668" cy="3403600"/>
          </a:xfrm>
        </p:spPr>
        <p:txBody>
          <a:bodyPr>
            <a:normAutofit/>
          </a:bodyPr>
          <a:lstStyle/>
          <a:p>
            <a:pPr algn="ctr"/>
            <a:r>
              <a:rPr lang="en-US" sz="6600" dirty="0"/>
              <a:t>The End</a:t>
            </a:r>
          </a:p>
        </p:txBody>
      </p:sp>
    </p:spTree>
    <p:extLst>
      <p:ext uri="{BB962C8B-B14F-4D97-AF65-F5344CB8AC3E}">
        <p14:creationId xmlns:p14="http://schemas.microsoft.com/office/powerpoint/2010/main" val="2148482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Definition of Magnetic Field</a:t>
            </a:r>
          </a:p>
        </p:txBody>
      </p:sp>
      <p:pic>
        <p:nvPicPr>
          <p:cNvPr id="4" name="Content Placeholder 3"/>
          <p:cNvPicPr>
            <a:picLocks noGrp="1" noChangeAspect="1"/>
          </p:cNvPicPr>
          <p:nvPr>
            <p:ph idx="1"/>
          </p:nvPr>
        </p:nvPicPr>
        <p:blipFill>
          <a:blip r:embed="rId2"/>
          <a:stretch>
            <a:fillRect/>
          </a:stretch>
        </p:blipFill>
        <p:spPr>
          <a:xfrm>
            <a:off x="1936012" y="2160588"/>
            <a:ext cx="6080013" cy="3881437"/>
          </a:xfrm>
          <a:prstGeom prst="rect">
            <a:avLst/>
          </a:prstGeom>
        </p:spPr>
      </p:pic>
    </p:spTree>
    <p:extLst>
      <p:ext uri="{BB962C8B-B14F-4D97-AF65-F5344CB8AC3E}">
        <p14:creationId xmlns:p14="http://schemas.microsoft.com/office/powerpoint/2010/main" val="313281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Force on a charged particle</a:t>
            </a:r>
          </a:p>
        </p:txBody>
      </p:sp>
      <p:sp>
        <p:nvSpPr>
          <p:cNvPr id="3" name="Content Placeholder 2"/>
          <p:cNvSpPr>
            <a:spLocks noGrp="1"/>
          </p:cNvSpPr>
          <p:nvPr>
            <p:ph idx="1"/>
          </p:nvPr>
        </p:nvSpPr>
        <p:spPr/>
        <p:txBody>
          <a:bodyPr/>
          <a:lstStyle/>
          <a:p>
            <a:r>
              <a:rPr lang="en-US" dirty="0"/>
              <a:t>The force exerted by the magnetic field on that moving particle due to magnetic field B is </a:t>
            </a:r>
          </a:p>
          <a:p>
            <a:endParaRPr lang="en-US" dirty="0"/>
          </a:p>
        </p:txBody>
      </p:sp>
      <p:pic>
        <p:nvPicPr>
          <p:cNvPr id="5" name="Picture 4"/>
          <p:cNvPicPr>
            <a:picLocks noChangeAspect="1"/>
          </p:cNvPicPr>
          <p:nvPr/>
        </p:nvPicPr>
        <p:blipFill>
          <a:blip r:embed="rId2"/>
          <a:stretch>
            <a:fillRect/>
          </a:stretch>
        </p:blipFill>
        <p:spPr>
          <a:xfrm>
            <a:off x="1227579" y="4355436"/>
            <a:ext cx="7496175" cy="1447800"/>
          </a:xfrm>
          <a:prstGeom prst="rect">
            <a:avLst/>
          </a:prstGeom>
        </p:spPr>
      </p:pic>
      <p:pic>
        <p:nvPicPr>
          <p:cNvPr id="6" name="Picture 5"/>
          <p:cNvPicPr>
            <a:picLocks noChangeAspect="1"/>
          </p:cNvPicPr>
          <p:nvPr/>
        </p:nvPicPr>
        <p:blipFill>
          <a:blip r:embed="rId3"/>
          <a:stretch>
            <a:fillRect/>
          </a:stretch>
        </p:blipFill>
        <p:spPr>
          <a:xfrm>
            <a:off x="827948" y="3153013"/>
            <a:ext cx="8295435" cy="506591"/>
          </a:xfrm>
          <a:prstGeom prst="rect">
            <a:avLst/>
          </a:prstGeom>
        </p:spPr>
      </p:pic>
    </p:spTree>
    <p:extLst>
      <p:ext uri="{BB962C8B-B14F-4D97-AF65-F5344CB8AC3E}">
        <p14:creationId xmlns:p14="http://schemas.microsoft.com/office/powerpoint/2010/main" val="2391973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Force on a charged particle</a:t>
            </a:r>
          </a:p>
        </p:txBody>
      </p:sp>
      <p:pic>
        <p:nvPicPr>
          <p:cNvPr id="4" name="Content Placeholder 3"/>
          <p:cNvPicPr>
            <a:picLocks noGrp="1" noChangeAspect="1"/>
          </p:cNvPicPr>
          <p:nvPr>
            <p:ph idx="1"/>
          </p:nvPr>
        </p:nvPicPr>
        <p:blipFill>
          <a:blip r:embed="rId2"/>
          <a:stretch>
            <a:fillRect/>
          </a:stretch>
        </p:blipFill>
        <p:spPr>
          <a:xfrm>
            <a:off x="677863" y="2824241"/>
            <a:ext cx="8596312" cy="2554130"/>
          </a:xfrm>
          <a:prstGeom prst="rect">
            <a:avLst/>
          </a:prstGeom>
        </p:spPr>
      </p:pic>
    </p:spTree>
    <p:extLst>
      <p:ext uri="{BB962C8B-B14F-4D97-AF65-F5344CB8AC3E}">
        <p14:creationId xmlns:p14="http://schemas.microsoft.com/office/powerpoint/2010/main" val="3543100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Force on a charged particle</a:t>
            </a:r>
          </a:p>
        </p:txBody>
      </p:sp>
      <p:pic>
        <p:nvPicPr>
          <p:cNvPr id="4" name="Content Placeholder 3"/>
          <p:cNvPicPr>
            <a:picLocks noGrp="1" noChangeAspect="1"/>
          </p:cNvPicPr>
          <p:nvPr>
            <p:ph idx="1"/>
          </p:nvPr>
        </p:nvPicPr>
        <p:blipFill>
          <a:blip r:embed="rId2"/>
          <a:stretch>
            <a:fillRect/>
          </a:stretch>
        </p:blipFill>
        <p:spPr>
          <a:xfrm>
            <a:off x="677863" y="2463774"/>
            <a:ext cx="8596312" cy="3275065"/>
          </a:xfrm>
          <a:prstGeom prst="rect">
            <a:avLst/>
          </a:prstGeom>
        </p:spPr>
      </p:pic>
    </p:spTree>
    <p:extLst>
      <p:ext uri="{BB962C8B-B14F-4D97-AF65-F5344CB8AC3E}">
        <p14:creationId xmlns:p14="http://schemas.microsoft.com/office/powerpoint/2010/main" val="85954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Force on a charged particle</a:t>
            </a:r>
          </a:p>
        </p:txBody>
      </p:sp>
      <p:pic>
        <p:nvPicPr>
          <p:cNvPr id="4" name="Content Placeholder 3"/>
          <p:cNvPicPr>
            <a:picLocks noGrp="1" noChangeAspect="1"/>
          </p:cNvPicPr>
          <p:nvPr>
            <p:ph idx="1"/>
          </p:nvPr>
        </p:nvPicPr>
        <p:blipFill>
          <a:blip r:embed="rId2"/>
          <a:stretch>
            <a:fillRect/>
          </a:stretch>
        </p:blipFill>
        <p:spPr>
          <a:xfrm>
            <a:off x="677863" y="2893999"/>
            <a:ext cx="8596312" cy="2414614"/>
          </a:xfrm>
          <a:prstGeom prst="rect">
            <a:avLst/>
          </a:prstGeom>
        </p:spPr>
      </p:pic>
    </p:spTree>
    <p:extLst>
      <p:ext uri="{BB962C8B-B14F-4D97-AF65-F5344CB8AC3E}">
        <p14:creationId xmlns:p14="http://schemas.microsoft.com/office/powerpoint/2010/main" val="13440674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4.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2250</TotalTime>
  <Words>806</Words>
  <Application>Microsoft Office PowerPoint</Application>
  <PresentationFormat>Widescreen</PresentationFormat>
  <Paragraphs>51</Paragraphs>
  <Slides>44</Slides>
  <Notes>2</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44</vt:i4>
      </vt:variant>
    </vt:vector>
  </HeadingPairs>
  <TitlesOfParts>
    <vt:vector size="57" baseType="lpstr">
      <vt:lpstr>Arial</vt:lpstr>
      <vt:lpstr>Calibri</vt:lpstr>
      <vt:lpstr>Calibri Light</vt:lpstr>
      <vt:lpstr>Century Gothic</vt:lpstr>
      <vt:lpstr>GothamSSm</vt:lpstr>
      <vt:lpstr>Trebuchet MS</vt:lpstr>
      <vt:lpstr>Tw Cen MT</vt:lpstr>
      <vt:lpstr>Wingdings 3</vt:lpstr>
      <vt:lpstr>Circuit</vt:lpstr>
      <vt:lpstr>Facet</vt:lpstr>
      <vt:lpstr>Wisp</vt:lpstr>
      <vt:lpstr>Retrospect</vt:lpstr>
      <vt:lpstr>Office Theme</vt:lpstr>
      <vt:lpstr>Magnetic Fields (Chapter 28)</vt:lpstr>
      <vt:lpstr>What is Magnetic Field </vt:lpstr>
      <vt:lpstr>Magnetic Filed</vt:lpstr>
      <vt:lpstr>Sources of magnetic field</vt:lpstr>
      <vt:lpstr> Definition of Magnetic Field</vt:lpstr>
      <vt:lpstr>Force on a charged particle</vt:lpstr>
      <vt:lpstr>Force on a charged particle</vt:lpstr>
      <vt:lpstr>Force on a charged particle</vt:lpstr>
      <vt:lpstr>Force on a charged particle</vt:lpstr>
      <vt:lpstr>Magnetic Field Lines</vt:lpstr>
      <vt:lpstr>Magnetic force on a moving charged particle (Problem)</vt:lpstr>
      <vt:lpstr>Continued…</vt:lpstr>
      <vt:lpstr>Continued…</vt:lpstr>
      <vt:lpstr>Continued…</vt:lpstr>
      <vt:lpstr>Continued…</vt:lpstr>
      <vt:lpstr>Magnetic Force on a Current-Carrying wire (Chapter 28)</vt:lpstr>
      <vt:lpstr>PowerPoint Presentation</vt:lpstr>
      <vt:lpstr>PowerPoint Presentation</vt:lpstr>
      <vt:lpstr>Magnetic force on a wire carrying current  (Problem)</vt:lpstr>
      <vt:lpstr>PowerPoint Presentation</vt:lpstr>
      <vt:lpstr>PowerPoint Presentation</vt:lpstr>
      <vt:lpstr>Torque on a Current Loop (Chapter 28)</vt:lpstr>
      <vt:lpstr>PowerPoint Presentation</vt:lpstr>
      <vt:lpstr>PowerPoint Presentation</vt:lpstr>
      <vt:lpstr>PowerPoint Presentation</vt:lpstr>
      <vt:lpstr>PowerPoint Presentation</vt:lpstr>
      <vt:lpstr>PowerPoint Presentation</vt:lpstr>
      <vt:lpstr>Faraday’s Law of Electromagnetic Induction Chapter 30</vt:lpstr>
      <vt:lpstr>The Two methods of electromagnetic induction</vt:lpstr>
      <vt:lpstr>Faraday’s Law of Electromagnetic Induction </vt:lpstr>
      <vt:lpstr>Faraday’s Law of Electromagnetic Induction </vt:lpstr>
      <vt:lpstr>Sample Problem: Induced emf in coil due to a solenoid</vt:lpstr>
      <vt:lpstr>Hint (point 05)</vt:lpstr>
      <vt:lpstr>PowerPoint Presentation</vt:lpstr>
      <vt:lpstr>PowerPoint Presentation</vt:lpstr>
      <vt:lpstr>PowerPoint Presentation</vt:lpstr>
      <vt:lpstr>PowerPoint Presentation</vt:lpstr>
      <vt:lpstr>PowerPoint Presentation</vt:lpstr>
      <vt:lpstr>PowerPoint Presentation</vt:lpstr>
      <vt:lpstr>Sample Problem: Induced emf and current due to a changing uniform B field </vt:lpstr>
      <vt:lpstr>Important points for the sample problem</vt:lpstr>
      <vt:lpstr>Solution for finding the EMF</vt:lpstr>
      <vt:lpstr>Solution for finding the current</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Fields (Chapter 28)</dc:title>
  <dc:creator>Umar Randhawa</dc:creator>
  <cp:lastModifiedBy>Umer Randhawa</cp:lastModifiedBy>
  <cp:revision>87</cp:revision>
  <dcterms:created xsi:type="dcterms:W3CDTF">2024-03-24T19:06:06Z</dcterms:created>
  <dcterms:modified xsi:type="dcterms:W3CDTF">2024-04-19T19:38:13Z</dcterms:modified>
</cp:coreProperties>
</file>